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44"/>
  </p:notesMasterIdLst>
  <p:handoutMasterIdLst>
    <p:handoutMasterId r:id="rId45"/>
  </p:handoutMasterIdLst>
  <p:sldIdLst>
    <p:sldId id="309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49" r:id="rId16"/>
    <p:sldId id="323" r:id="rId17"/>
    <p:sldId id="347" r:id="rId18"/>
    <p:sldId id="324" r:id="rId19"/>
    <p:sldId id="348" r:id="rId20"/>
    <p:sldId id="325" r:id="rId21"/>
    <p:sldId id="326" r:id="rId22"/>
    <p:sldId id="350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249" autoAdjust="0"/>
  </p:normalViewPr>
  <p:slideViewPr>
    <p:cSldViewPr snapToGrid="0">
      <p:cViewPr varScale="1">
        <p:scale>
          <a:sx n="108" d="100"/>
          <a:sy n="108" d="100"/>
        </p:scale>
        <p:origin x="118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3768"/>
    </p:cViewPr>
  </p:sorterViewPr>
  <p:notesViewPr>
    <p:cSldViewPr snapToGrid="0" showGuides="1">
      <p:cViewPr varScale="1">
        <p:scale>
          <a:sx n="58" d="100"/>
          <a:sy n="58" d="100"/>
        </p:scale>
        <p:origin x="-242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66D5-35F2-4B2B-B66A-28018F61912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073D5-63C2-4933-B970-D96552757D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81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B7E8A-1102-47A1-B1C3-36AE88809383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11EAB-687D-4AE4-B775-678A923E94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0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3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644D3797-A250-4AD3-8D9F-8C1797A5EC7E}" type="slidenum">
              <a:rPr lang="en-US" sz="1200" smtClean="0"/>
              <a:pPr/>
              <a:t>28</a:t>
            </a:fld>
            <a:endParaRPr lang="en-US" sz="1200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fld id="{5A49BA2D-61F7-478E-95A1-A7259692B7D2}" type="slidenum">
              <a:rPr lang="en-US" sz="1200"/>
              <a:pPr/>
              <a:t>30</a:t>
            </a:fld>
            <a:endParaRPr lang="en-US" sz="1200" dirty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2F10523C-9D54-4197-ADED-6EE22BBE807E}" type="slidenum">
              <a:rPr lang="en-US" sz="1200" smtClean="0"/>
              <a:pPr/>
              <a:t>31</a:t>
            </a:fld>
            <a:endParaRPr lang="en-US" sz="1200" dirty="0"/>
          </a:p>
        </p:txBody>
      </p:sp>
      <p:sp>
        <p:nvSpPr>
          <p:cNvPr id="542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57689B5-7AAB-4207-88AB-FEC7B9A5237B}" type="slidenum">
              <a:rPr lang="en-US" sz="1200" smtClean="0"/>
              <a:pPr/>
              <a:t>32</a:t>
            </a:fld>
            <a:endParaRPr lang="en-US" sz="1200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1D34A7BA-C07D-438A-AC40-883602C2B531}" type="slidenum">
              <a:rPr lang="en-US" sz="1200" smtClean="0"/>
              <a:pPr/>
              <a:t>33</a:t>
            </a:fld>
            <a:endParaRPr lang="en-US" sz="1200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5F579761-1BA6-4E42-A70D-5EA915AAB346}" type="slidenum">
              <a:rPr lang="en-US" sz="1200" smtClean="0"/>
              <a:pPr/>
              <a:t>35</a:t>
            </a:fld>
            <a:endParaRPr lang="en-US" sz="1200" dirty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fld id="{C07094EA-1D3B-4D0A-9786-743597F96FB7}" type="slidenum">
              <a:rPr lang="en-US" sz="1200"/>
              <a:pPr/>
              <a:t>38</a:t>
            </a:fld>
            <a:endParaRPr lang="en-US" sz="1200" dirty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1D6E13BE-F016-4033-84EA-40407DD3595F}" type="slidenum">
              <a:rPr lang="en-US" sz="1200" smtClean="0"/>
              <a:pPr/>
              <a:t>40</a:t>
            </a:fld>
            <a:endParaRPr lang="en-US" sz="1200" dirty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6532D0-C4B4-4F8A-B674-EE492EC2047B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75512-9B02-4288-B739-6DEF23A3D2B7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D200B9-57ED-4FB1-AE12-75A8ABA8D8FA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DA247150-0132-42E5-91F9-5BABD6827A88}" type="slidenum">
              <a:rPr lang="en-US" sz="1200" smtClean="0"/>
              <a:pPr/>
              <a:t>13</a:t>
            </a:fld>
            <a:endParaRPr lang="en-US" sz="1200" dirty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fld id="{EA9631BE-0794-4938-B18D-B2FBD7928FA4}" type="slidenum">
              <a:rPr lang="en-US" sz="1200"/>
              <a:pPr/>
              <a:t>17</a:t>
            </a:fld>
            <a:endParaRPr lang="en-US" sz="1200" dirty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fld id="{854E98C2-9755-4513-87A7-C057C75F217D}" type="slidenum">
              <a:rPr lang="en-US" sz="1200"/>
              <a:pPr/>
              <a:t>20</a:t>
            </a:fld>
            <a:endParaRPr lang="en-US" sz="120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369E96A1-42FC-466F-915C-6E0BB2475F0B}" type="slidenum">
              <a:rPr lang="en-US" sz="1200" smtClean="0"/>
              <a:pPr/>
              <a:t>26</a:t>
            </a:fld>
            <a:endParaRPr lang="en-US" sz="1200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fld id="{B61D72C3-13B8-48CF-8977-2801FD5C5322}" type="slidenum">
              <a:rPr lang="en-US" sz="1200"/>
              <a:pPr/>
              <a:t>27</a:t>
            </a:fld>
            <a:endParaRPr lang="en-US" sz="1200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" y="0"/>
            <a:ext cx="9141714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611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12610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DFC07C64-0A83-474B-BC03-EE351E995965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0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9DE407D5-60BD-435F-90E5-B436CC8ED171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528F88E1-26D3-42B8-BC1A-8A83309BBA97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E7F5A3E5-47A8-4E2E-98FD-187BF3FA67ED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62262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B368FE11-AC9E-47A4-B001-51DDB59FE99B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62DDCC02-6E1F-4152-A9B6-353B90C0B308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9" y="2193928"/>
            <a:ext cx="3868340" cy="39782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93928"/>
            <a:ext cx="3867150" cy="39782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41061479-9D54-4C4C-B455-9DD857062954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2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02962769-7794-436E-AE3A-B0D6736D7C34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ED79791E-BE98-400C-A06F-0A49353F4E86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12852797-77DE-4A86-924F-37B0B58B0A45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48F9F4CF-0970-427A-B69D-51FF3362468D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6"/>
            <a:ext cx="9141714" cy="6858006"/>
            <a:chOff x="-2728" y="-5"/>
            <a:chExt cx="12188952" cy="6858006"/>
          </a:xfrm>
        </p:grpSpPr>
        <p:sp>
          <p:nvSpPr>
            <p:cNvPr id="26" name="Rectangle 25"/>
            <p:cNvSpPr/>
            <p:nvPr/>
          </p:nvSpPr>
          <p:spPr>
            <a:xfrm>
              <a:off x="-2728" y="1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727" y="-5"/>
              <a:ext cx="716424" cy="6858000"/>
              <a:chOff x="-2727" y="-5"/>
              <a:chExt cx="716424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727" y="-5"/>
                <a:ext cx="571473" cy="6858000"/>
                <a:chOff x="6048440" y="-936481"/>
                <a:chExt cx="196717" cy="9144001"/>
              </a:xfrm>
            </p:grpSpPr>
            <p:sp>
              <p:nvSpPr>
                <p:cNvPr id="46" name="Rectangle 45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566005" y="-5"/>
                <a:ext cx="147692" cy="6858000"/>
                <a:chOff x="6048440" y="-936481"/>
                <a:chExt cx="196717" cy="9144001"/>
              </a:xfrm>
            </p:grpSpPr>
            <p:sp>
              <p:nvSpPr>
                <p:cNvPr id="43" name="Rectangle 42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/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3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646782" y="-5"/>
                <a:ext cx="4571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341113A6-DC44-41A4-B0A4-BA032C777927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0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izzard.com/images/war3/screens/s13-xl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2.webmagic.com/klov.com/images/C/cComputer_Spac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15496"/>
            <a:ext cx="6858000" cy="984713"/>
          </a:xfrm>
        </p:spPr>
        <p:txBody>
          <a:bodyPr>
            <a:normAutofit fontScale="90000"/>
          </a:bodyPr>
          <a:lstStyle/>
          <a:p>
            <a:r>
              <a:rPr lang="en-US" dirty="0"/>
              <a:t>1. Games Background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24465" y="307941"/>
            <a:ext cx="3952568" cy="809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Let’s Learn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4464" y="1154826"/>
            <a:ext cx="6430297" cy="103238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/>
              <a:t>Aj</a:t>
            </a:r>
            <a:r>
              <a:rPr lang="en-US" dirty="0"/>
              <a:t>. Andrew Davison, CoE, PSU Hat Yai Campus</a:t>
            </a:r>
          </a:p>
          <a:p>
            <a:r>
              <a:rPr lang="en-US" dirty="0"/>
              <a:t>E-mail: ad@fivedots.coe.psu.ac.th</a:t>
            </a:r>
          </a:p>
        </p:txBody>
      </p:sp>
      <p:pic>
        <p:nvPicPr>
          <p:cNvPr id="1026" name="Picture 2" descr="http://www.pygame.org/docs/pygame_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04" y="223897"/>
            <a:ext cx="2749857" cy="81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images.wisegeek.com/man-plays-computer-video-ga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10" y="4055163"/>
            <a:ext cx="4171151" cy="26403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95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1974</a:t>
            </a:r>
            <a:r>
              <a:rPr lang="en-US" dirty="0"/>
              <a:t>: Pong</a:t>
            </a:r>
          </a:p>
          <a:p>
            <a:pPr lvl="1"/>
            <a:r>
              <a:rPr lang="en-US" dirty="0"/>
              <a:t>big hit in arcades</a:t>
            </a:r>
          </a:p>
          <a:p>
            <a:endParaRPr lang="en-US" dirty="0"/>
          </a:p>
        </p:txBody>
      </p:sp>
      <p:pic>
        <p:nvPicPr>
          <p:cNvPr id="13314" name="Picture 2" descr="http://pongmuseum.com/history/_picts/atari/pong_cabbig-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592" y="1219200"/>
            <a:ext cx="4022858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i.ytimg.com/vi/K6WNUHhTQl0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76600"/>
            <a:ext cx="3977216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8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an Arcade?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905000"/>
          </a:xfrm>
        </p:spPr>
        <p:txBody>
          <a:bodyPr/>
          <a:lstStyle/>
          <a:p>
            <a:r>
              <a:rPr lang="en-US" dirty="0"/>
              <a:t>An arcade was a shop full of computer game machines</a:t>
            </a:r>
          </a:p>
          <a:p>
            <a:pPr lvl="1"/>
            <a:r>
              <a:rPr lang="en-US" dirty="0"/>
              <a:t>each machine could play only one game</a:t>
            </a:r>
          </a:p>
        </p:txBody>
      </p:sp>
      <p:pic>
        <p:nvPicPr>
          <p:cNvPr id="14338" name="Picture 2" descr="https://upload.wikimedia.org/wikipedia/commons/d/d1/%22Game_On%22_at_Pacific_Science_Center_(555965929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03767"/>
            <a:ext cx="4980953" cy="37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Game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38737"/>
            <a:ext cx="3886200" cy="4351338"/>
          </a:xfrm>
        </p:spPr>
        <p:txBody>
          <a:bodyPr>
            <a:normAutofit/>
          </a:bodyPr>
          <a:lstStyle/>
          <a:p>
            <a:r>
              <a:rPr lang="en-US" dirty="0"/>
              <a:t>Arcade Games</a:t>
            </a:r>
          </a:p>
          <a:p>
            <a:pPr lvl="1"/>
            <a:r>
              <a:rPr lang="en-US" i="1" dirty="0"/>
              <a:t>Pong</a:t>
            </a:r>
            <a:r>
              <a:rPr lang="en-US" dirty="0"/>
              <a:t>, </a:t>
            </a:r>
            <a:r>
              <a:rPr lang="en-US" i="1" dirty="0"/>
              <a:t>Breakout</a:t>
            </a:r>
            <a:r>
              <a:rPr lang="en-US" dirty="0"/>
              <a:t>, </a:t>
            </a:r>
            <a:r>
              <a:rPr lang="en-US" i="1"/>
              <a:t>Pacman</a:t>
            </a:r>
            <a:endParaRPr lang="en-US" i="1" dirty="0"/>
          </a:p>
          <a:p>
            <a:r>
              <a:rPr lang="en-US" dirty="0"/>
              <a:t>Fixed 2D Shooters</a:t>
            </a:r>
          </a:p>
          <a:p>
            <a:pPr lvl="1"/>
            <a:r>
              <a:rPr lang="en-US" i="1" dirty="0"/>
              <a:t>Space Invaders</a:t>
            </a:r>
          </a:p>
          <a:p>
            <a:r>
              <a:rPr lang="en-US" dirty="0"/>
              <a:t>Platformers </a:t>
            </a:r>
          </a:p>
          <a:p>
            <a:pPr lvl="1"/>
            <a:r>
              <a:rPr lang="en-US" dirty="0"/>
              <a:t>side-scrollers</a:t>
            </a:r>
          </a:p>
          <a:p>
            <a:r>
              <a:rPr lang="en-US" dirty="0"/>
              <a:t>Puzzle Games</a:t>
            </a:r>
          </a:p>
          <a:p>
            <a:pPr lvl="1"/>
            <a:r>
              <a:rPr lang="en-US" i="1" dirty="0"/>
              <a:t>Tetris</a:t>
            </a:r>
          </a:p>
          <a:p>
            <a:r>
              <a:rPr lang="en-US" dirty="0"/>
              <a:t>Traditional Games</a:t>
            </a:r>
          </a:p>
          <a:p>
            <a:pPr lvl="1"/>
            <a:r>
              <a:rPr lang="en-US" i="1" dirty="0"/>
              <a:t>Chess</a:t>
            </a:r>
            <a:r>
              <a:rPr lang="en-US" dirty="0"/>
              <a:t>, </a:t>
            </a:r>
            <a:r>
              <a:rPr lang="en-US" i="1" dirty="0"/>
              <a:t>Go</a:t>
            </a:r>
            <a:r>
              <a:rPr lang="en-US" dirty="0"/>
              <a:t>, </a:t>
            </a:r>
            <a:r>
              <a:rPr lang="en-US" i="1" dirty="0"/>
              <a:t>Solitaire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838737"/>
            <a:ext cx="4648200" cy="4525963"/>
          </a:xfrm>
        </p:spPr>
        <p:txBody>
          <a:bodyPr>
            <a:normAutofit/>
          </a:bodyPr>
          <a:lstStyle/>
          <a:p>
            <a:r>
              <a:rPr lang="en-US" dirty="0"/>
              <a:t>First Person Shooters (FPSs)</a:t>
            </a:r>
          </a:p>
          <a:p>
            <a:r>
              <a:rPr lang="en-US" dirty="0"/>
              <a:t>Role Playing Games (RPGs)</a:t>
            </a:r>
          </a:p>
          <a:p>
            <a:r>
              <a:rPr lang="en-US" dirty="0"/>
              <a:t>Massive Multiplayer Online Games (MMOGs)</a:t>
            </a:r>
          </a:p>
          <a:p>
            <a:r>
              <a:rPr lang="en-US" dirty="0"/>
              <a:t>Sports Games</a:t>
            </a:r>
          </a:p>
          <a:p>
            <a:r>
              <a:rPr lang="en-US" dirty="0"/>
              <a:t>Party Games</a:t>
            </a:r>
          </a:p>
          <a:p>
            <a:r>
              <a:rPr lang="en-US" dirty="0"/>
              <a:t>Simulators</a:t>
            </a:r>
          </a:p>
          <a:p>
            <a:r>
              <a:rPr lang="en-US" dirty="0"/>
              <a:t>Real-time Strategy (RTSs)</a:t>
            </a:r>
          </a:p>
          <a:p>
            <a:r>
              <a:rPr lang="en-US" dirty="0"/>
              <a:t>Educational/Serious Games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Arcade Games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Test your speed</a:t>
            </a:r>
          </a:p>
          <a:p>
            <a:pPr lvl="1" eaLnBrk="1" hangingPunct="1"/>
            <a:r>
              <a:rPr lang="en-US" b="1" i="1" dirty="0"/>
              <a:t>Pong</a:t>
            </a:r>
            <a:r>
              <a:rPr lang="en-US" i="1" dirty="0"/>
              <a:t>, </a:t>
            </a:r>
            <a:r>
              <a:rPr lang="en-US" b="1" i="1" dirty="0"/>
              <a:t>Breakout</a:t>
            </a:r>
            <a:r>
              <a:rPr lang="en-US" i="1" dirty="0"/>
              <a:t>, </a:t>
            </a:r>
            <a:r>
              <a:rPr lang="en-US" i="1"/>
              <a:t>Pacman</a:t>
            </a:r>
            <a:endParaRPr lang="en-US" i="1" dirty="0"/>
          </a:p>
          <a:p>
            <a:r>
              <a:rPr lang="en-US" dirty="0"/>
              <a:t>Good starting point </a:t>
            </a:r>
            <a:br>
              <a:rPr lang="en-US" dirty="0"/>
            </a:br>
            <a:r>
              <a:rPr lang="en-US" dirty="0"/>
              <a:t>for writing your</a:t>
            </a:r>
            <a:br>
              <a:rPr lang="en-US" dirty="0"/>
            </a:br>
            <a:r>
              <a:rPr lang="en-US" dirty="0"/>
              <a:t>first game</a:t>
            </a:r>
          </a:p>
          <a:p>
            <a:pPr marL="0" indent="0" eaLnBrk="1" hangingPunct="1">
              <a:buNone/>
            </a:pPr>
            <a:endParaRPr lang="en-US" dirty="0"/>
          </a:p>
        </p:txBody>
      </p:sp>
      <p:pic>
        <p:nvPicPr>
          <p:cNvPr id="23558" name="Picture 6" descr="https://i.ytimg.com/vi/K6WNUHhTQl0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956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9600" y="633478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Pong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9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7644" y="1102954"/>
            <a:ext cx="7886700" cy="666852"/>
          </a:xfrm>
        </p:spPr>
        <p:txBody>
          <a:bodyPr/>
          <a:lstStyle/>
          <a:p>
            <a:r>
              <a:rPr lang="en-US" dirty="0"/>
              <a:t>Version online at http://www.ponggame.org/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52" y="1655506"/>
            <a:ext cx="5449279" cy="5202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33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71682" name="Picture 2" descr="https://mpgs.scdn3.secure.raxcdn.com/images/kcfinder/upload/image/breakout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7056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2392" y="1058709"/>
            <a:ext cx="7886700" cy="711098"/>
          </a:xfrm>
        </p:spPr>
        <p:txBody>
          <a:bodyPr/>
          <a:lstStyle/>
          <a:p>
            <a:r>
              <a:rPr lang="en-US" dirty="0"/>
              <a:t>Type "atari breakout" into Google to play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8" name="Picture 4" descr="http://img01.ibnlive.in/ibnlive/uploads/2013/05/atari-1405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00" y="1845238"/>
            <a:ext cx="6967896" cy="464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2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73404"/>
            <a:ext cx="7886700" cy="1325563"/>
          </a:xfrm>
        </p:spPr>
        <p:txBody>
          <a:bodyPr/>
          <a:lstStyle/>
          <a:p>
            <a:r>
              <a:rPr lang="en-GB" dirty="0"/>
              <a:t>Pacman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3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7643" y="1191444"/>
            <a:ext cx="7886700" cy="740594"/>
          </a:xfrm>
        </p:spPr>
        <p:txBody>
          <a:bodyPr/>
          <a:lstStyle/>
          <a:p>
            <a:r>
              <a:rPr lang="en-US" dirty="0"/>
              <a:t>Type "pacman" into Google to play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57" y="1884773"/>
            <a:ext cx="6526212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82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2D Shooters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/>
          <a:lstStyle/>
          <a:p>
            <a:r>
              <a:rPr lang="en-US" b="1" i="1" dirty="0"/>
              <a:t>Space Invaders</a:t>
            </a:r>
            <a:r>
              <a:rPr lang="en-US" dirty="0"/>
              <a:t>, </a:t>
            </a:r>
            <a:r>
              <a:rPr lang="en-US" i="1" dirty="0"/>
              <a:t>Galaga</a:t>
            </a:r>
            <a:r>
              <a:rPr lang="en-US" dirty="0"/>
              <a:t>, </a:t>
            </a:r>
            <a:r>
              <a:rPr lang="en-US" i="1" dirty="0"/>
              <a:t>R-Type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pic>
        <p:nvPicPr>
          <p:cNvPr id="5" name="Picture 19" descr="gala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0" y="2895600"/>
            <a:ext cx="2984500" cy="383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paceInvvbemu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14815" r="2525" b="2646"/>
          <a:stretch>
            <a:fillRect/>
          </a:stretch>
        </p:blipFill>
        <p:spPr bwMode="auto">
          <a:xfrm>
            <a:off x="1295400" y="2888673"/>
            <a:ext cx="344646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5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What is a Game?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A </a:t>
            </a:r>
            <a:r>
              <a:rPr lang="en-US" altLang="zh-CN" dirty="0">
                <a:solidFill>
                  <a:srgbClr val="215968"/>
                </a:solidFill>
              </a:rPr>
              <a:t>game</a:t>
            </a:r>
            <a:r>
              <a:rPr lang="en-US" altLang="zh-CN" dirty="0"/>
              <a:t> is a form of </a:t>
            </a:r>
            <a:r>
              <a:rPr lang="en-US" altLang="zh-CN" i="1" dirty="0">
                <a:solidFill>
                  <a:srgbClr val="403152"/>
                </a:solidFill>
              </a:rPr>
              <a:t>interactive entertainment </a:t>
            </a:r>
            <a:r>
              <a:rPr lang="en-US" altLang="zh-CN" dirty="0"/>
              <a:t>where </a:t>
            </a:r>
            <a:r>
              <a:rPr lang="en-US" altLang="zh-CN" i="1" dirty="0">
                <a:solidFill>
                  <a:srgbClr val="403152"/>
                </a:solidFill>
              </a:rPr>
              <a:t>players</a:t>
            </a:r>
            <a:r>
              <a:rPr lang="en-US" altLang="zh-CN" i="1" dirty="0"/>
              <a:t> </a:t>
            </a:r>
            <a:r>
              <a:rPr lang="en-US" altLang="zh-CN" dirty="0"/>
              <a:t>must overcome </a:t>
            </a:r>
            <a:r>
              <a:rPr lang="en-US" altLang="zh-CN" i="1" dirty="0">
                <a:solidFill>
                  <a:srgbClr val="403152"/>
                </a:solidFill>
              </a:rPr>
              <a:t>challenges</a:t>
            </a:r>
            <a:r>
              <a:rPr lang="en-US" altLang="zh-CN" i="1" dirty="0"/>
              <a:t>, </a:t>
            </a:r>
            <a:r>
              <a:rPr lang="en-US" altLang="zh-CN" dirty="0"/>
              <a:t>by taking actions that are governed by </a:t>
            </a:r>
            <a:r>
              <a:rPr lang="en-US" altLang="zh-CN" i="1" dirty="0">
                <a:solidFill>
                  <a:srgbClr val="403152"/>
                </a:solidFill>
              </a:rPr>
              <a:t>rules</a:t>
            </a:r>
            <a:r>
              <a:rPr lang="en-US" altLang="zh-CN" i="1" dirty="0"/>
              <a:t>, </a:t>
            </a:r>
            <a:r>
              <a:rPr lang="en-US" altLang="zh-CN" dirty="0"/>
              <a:t>in order to meet a </a:t>
            </a:r>
            <a:r>
              <a:rPr lang="en-US" altLang="zh-CN" i="1" dirty="0">
                <a:solidFill>
                  <a:srgbClr val="403152"/>
                </a:solidFill>
              </a:rPr>
              <a:t>victory condition.</a:t>
            </a:r>
          </a:p>
          <a:p>
            <a:pPr lvl="4">
              <a:buFont typeface="Arial" charset="0"/>
              <a:buNone/>
            </a:pPr>
            <a:r>
              <a:rPr lang="en-US" altLang="zh-CN" sz="2000" dirty="0"/>
              <a:t>Rollings &amp; Adams</a:t>
            </a:r>
          </a:p>
          <a:p>
            <a:pPr lvl="4">
              <a:buFont typeface="Arial" charset="0"/>
              <a:buNone/>
            </a:pPr>
            <a:endParaRPr lang="en-US" altLang="zh-CN" sz="1050" i="1" dirty="0">
              <a:solidFill>
                <a:srgbClr val="403152"/>
              </a:solidFill>
            </a:endParaRPr>
          </a:p>
          <a:p>
            <a:endParaRPr lang="en-US" altLang="zh-CN" sz="2400" i="1" dirty="0">
              <a:solidFill>
                <a:srgbClr val="403152"/>
              </a:solidFill>
            </a:endParaRPr>
          </a:p>
        </p:txBody>
      </p:sp>
      <p:pic>
        <p:nvPicPr>
          <p:cNvPr id="12" name="图片 11" descr="9781592730018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571625"/>
            <a:ext cx="3686175" cy="45676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33450"/>
            <a:ext cx="76962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3364" y="369385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Space Invaders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2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7643" y="970219"/>
            <a:ext cx="7886700" cy="1183046"/>
          </a:xfrm>
        </p:spPr>
        <p:txBody>
          <a:bodyPr/>
          <a:lstStyle/>
          <a:p>
            <a:r>
              <a:rPr lang="en-US" dirty="0"/>
              <a:t>Online Space Invaders: http://www.pacxon4u.com/space-invaders/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44" y="2153265"/>
            <a:ext cx="4984147" cy="4469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321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Running, jumping</a:t>
            </a:r>
          </a:p>
          <a:p>
            <a:r>
              <a:rPr lang="en-US" dirty="0"/>
              <a:t>‘Side-scrollers’ – usually seen from side </a:t>
            </a:r>
          </a:p>
          <a:p>
            <a:r>
              <a:rPr lang="en-US" dirty="0"/>
              <a:t>e.g. </a:t>
            </a:r>
            <a:r>
              <a:rPr lang="en-US" i="1" dirty="0"/>
              <a:t>Mario Brothers</a:t>
            </a:r>
            <a:r>
              <a:rPr lang="en-US" dirty="0"/>
              <a:t>, </a:t>
            </a:r>
            <a:r>
              <a:rPr lang="en-US" i="1" dirty="0"/>
              <a:t>Donkey Kong</a:t>
            </a:r>
            <a:r>
              <a:rPr lang="en-US" dirty="0"/>
              <a:t>, </a:t>
            </a:r>
            <a:r>
              <a:rPr lang="en-US" i="1" dirty="0"/>
              <a:t>Sonic</a:t>
            </a:r>
          </a:p>
          <a:p>
            <a:endParaRPr lang="en-US" dirty="0"/>
          </a:p>
        </p:txBody>
      </p:sp>
      <p:pic>
        <p:nvPicPr>
          <p:cNvPr id="5" name="Picture 14" descr="jumpman_p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719" y="3819525"/>
            <a:ext cx="4120281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5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Mario Bros. - Title scree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19400"/>
            <a:ext cx="4191000" cy="366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81247" y="4134059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Donkey Kong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870" y="220848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Mario Bros</a:t>
            </a:r>
          </a:p>
        </p:txBody>
      </p:sp>
      <p:pic>
        <p:nvPicPr>
          <p:cNvPr id="15362" name="Picture 2" descr="http://f.tqn.com/y/compactiongames/1/W/X/a/1/donkeyko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10618"/>
            <a:ext cx="366712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3593"/>
            <a:ext cx="7886700" cy="2004253"/>
          </a:xfrm>
        </p:spPr>
        <p:txBody>
          <a:bodyPr/>
          <a:lstStyle/>
          <a:p>
            <a:r>
              <a:rPr lang="en-US" sz="2800" dirty="0"/>
              <a:t>Solve puzzle or find way through maze</a:t>
            </a:r>
          </a:p>
          <a:p>
            <a:pPr lvl="1"/>
            <a:r>
              <a:rPr lang="en-US" sz="2400" dirty="0"/>
              <a:t>e.g. board games and sliding puzzles</a:t>
            </a:r>
          </a:p>
          <a:p>
            <a:r>
              <a:rPr lang="en-US" sz="2800" dirty="0"/>
              <a:t>Easy to write, except for the computer player</a:t>
            </a:r>
          </a:p>
          <a:p>
            <a:pPr lvl="1"/>
            <a:r>
              <a:rPr lang="en-US" sz="2400" dirty="0"/>
              <a:t>Artificial Intelligence is hard</a:t>
            </a:r>
          </a:p>
          <a:p>
            <a:endParaRPr lang="en-US" dirty="0"/>
          </a:p>
        </p:txBody>
      </p:sp>
      <p:pic>
        <p:nvPicPr>
          <p:cNvPr id="5" name="Picture 18" descr="tet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48000"/>
            <a:ext cx="2612278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81600" y="5791200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Tetris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1143000"/>
          </a:xfrm>
        </p:spPr>
        <p:txBody>
          <a:bodyPr/>
          <a:lstStyle/>
          <a:p>
            <a:r>
              <a:rPr lang="en-US" dirty="0"/>
              <a:t>Traditional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dirty="0"/>
              <a:t>Board games</a:t>
            </a:r>
          </a:p>
          <a:p>
            <a:r>
              <a:rPr lang="en-US" dirty="0"/>
              <a:t>Card games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5" name="Picture 19" descr="frit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1371600"/>
            <a:ext cx="38925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2" name="Picture 2" descr="http://imgsrv.worldstart.com/images/ct-images/2016/03/gog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0"/>
            <a:ext cx="4762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First-Person Shooters (FPSs)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3D version of arcade games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Fast action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Many examples: </a:t>
            </a:r>
            <a:r>
              <a:rPr lang="en-US" i="1" dirty="0"/>
              <a:t>Doom, Quake, …</a:t>
            </a:r>
          </a:p>
        </p:txBody>
      </p:sp>
      <p:pic>
        <p:nvPicPr>
          <p:cNvPr id="5" name="Picture 14" descr="img%20doom%201%20G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57600"/>
            <a:ext cx="4340934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6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First person</a:t>
            </a:r>
          </a:p>
        </p:txBody>
      </p:sp>
      <p:pic>
        <p:nvPicPr>
          <p:cNvPr id="20484" name="Picture 9" descr="goldeneye_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6113"/>
            <a:ext cx="5472113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Role Playing Games (RPGs)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/>
              <a:t>Move a character through a strange world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e.g. </a:t>
            </a:r>
            <a:r>
              <a:rPr lang="en-US" sz="2400" i="1" dirty="0"/>
              <a:t>Final Fantasy</a:t>
            </a:r>
            <a:r>
              <a:rPr lang="en-US" sz="2400" dirty="0"/>
              <a:t>, </a:t>
            </a:r>
            <a:r>
              <a:rPr lang="en-US" sz="2400" i="1" dirty="0"/>
              <a:t>Ultima,</a:t>
            </a:r>
            <a:r>
              <a:rPr lang="en-US" sz="2400" dirty="0"/>
              <a:t> </a:t>
            </a:r>
            <a:r>
              <a:rPr lang="en-US" sz="2400" i="1" dirty="0"/>
              <a:t>Baldur's Gate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science fiction or fantasy setting</a:t>
            </a:r>
            <a:endParaRPr lang="en-US" sz="2400" i="1" dirty="0"/>
          </a:p>
          <a:p>
            <a:pPr eaLnBrk="1" hangingPunct="1">
              <a:lnSpc>
                <a:spcPct val="90000"/>
              </a:lnSpc>
            </a:pPr>
            <a:r>
              <a:rPr lang="en-US" sz="2600" dirty="0"/>
              <a:t>Become more powerful, find stuff</a:t>
            </a:r>
          </a:p>
          <a:p>
            <a:pPr eaLnBrk="1" hangingPunct="1">
              <a:lnSpc>
                <a:spcPct val="90000"/>
              </a:lnSpc>
            </a:pPr>
            <a:endParaRPr lang="en-US" sz="2600" dirty="0"/>
          </a:p>
        </p:txBody>
      </p:sp>
      <p:pic>
        <p:nvPicPr>
          <p:cNvPr id="25606" name="Picture 6" descr="http://i2.wp.com/buttonsmashersblog.files.wordpress.com/2013/05/ko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064" y="3398837"/>
            <a:ext cx="6011536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4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www.themetropolist.com/wp-content/uploads/2014/07/wow-subscriber-counts-drops-considerab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3006887"/>
            <a:ext cx="6430032" cy="361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MMOGs</a:t>
            </a:r>
            <a:br>
              <a:rPr lang="en-US" dirty="0"/>
            </a:br>
            <a:r>
              <a:rPr lang="en-US" dirty="0"/>
              <a:t> (Massive Multiplayer Online Games)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525963"/>
          </a:xfrm>
        </p:spPr>
        <p:txBody>
          <a:bodyPr/>
          <a:lstStyle/>
          <a:p>
            <a:r>
              <a:rPr lang="en-US" dirty="0"/>
              <a:t>Virtual worlds for thousands of players</a:t>
            </a:r>
          </a:p>
          <a:p>
            <a:pPr lvl="1"/>
            <a:r>
              <a:rPr lang="en-US" dirty="0"/>
              <a:t>e.g. </a:t>
            </a:r>
            <a:r>
              <a:rPr lang="en-US" i="1" dirty="0"/>
              <a:t>Elder Scrolls Online</a:t>
            </a:r>
            <a:r>
              <a:rPr lang="en-US" dirty="0"/>
              <a:t>, </a:t>
            </a:r>
            <a:r>
              <a:rPr lang="en-US" i="1" dirty="0"/>
              <a:t>World of Warcraft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First "Computer" Games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7213"/>
            <a:ext cx="8153400" cy="4114800"/>
          </a:xfrm>
        </p:spPr>
        <p:txBody>
          <a:bodyPr/>
          <a:lstStyle/>
          <a:p>
            <a:r>
              <a:rPr lang="en-US" dirty="0"/>
              <a:t>William Higginbotham and </a:t>
            </a:r>
            <a:r>
              <a:rPr lang="en-US" i="1" dirty="0"/>
              <a:t>Tennis for Two</a:t>
            </a:r>
          </a:p>
          <a:p>
            <a:pPr lvl="1"/>
            <a:r>
              <a:rPr lang="en-US" dirty="0"/>
              <a:t>created in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1958</a:t>
            </a:r>
            <a:r>
              <a:rPr lang="en-US" dirty="0"/>
              <a:t> for Brookhaven National Laboratory’s visitor day</a:t>
            </a:r>
          </a:p>
          <a:p>
            <a:pPr lvl="1"/>
            <a:r>
              <a:rPr lang="en-US" dirty="0"/>
              <a:t>display was an oscilloscope</a:t>
            </a:r>
          </a:p>
          <a:p>
            <a:pPr lvl="1"/>
            <a:r>
              <a:rPr lang="en-US" dirty="0"/>
              <a:t>sound effects were</a:t>
            </a:r>
            <a:br>
              <a:rPr lang="en-US" dirty="0"/>
            </a:br>
            <a:r>
              <a:rPr lang="en-US" dirty="0"/>
              <a:t>hardware noises</a:t>
            </a:r>
          </a:p>
          <a:p>
            <a:pPr lvl="1"/>
            <a:endParaRPr lang="en-US" dirty="0"/>
          </a:p>
        </p:txBody>
      </p:sp>
      <p:pic>
        <p:nvPicPr>
          <p:cNvPr id="9218" name="Picture 2" descr="https://www.bnl.gov/coreImages/higinbotham-3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05200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://files.elderscrollsonline.com/cms/2015/09/34cc8408cb3c55cc15cf5216ccef1fa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6670"/>
            <a:ext cx="8610600" cy="40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Sports Games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Real-life sport, made virtual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i="1" dirty="0"/>
              <a:t>FIFA 16</a:t>
            </a:r>
          </a:p>
          <a:p>
            <a:pPr lvl="1"/>
            <a:r>
              <a:rPr lang="en-US" i="1" dirty="0"/>
              <a:t>NBA 2K16</a:t>
            </a:r>
          </a:p>
          <a:p>
            <a:pPr lvl="1"/>
            <a:r>
              <a:rPr lang="en-US" i="1" dirty="0"/>
              <a:t>Rugby 06</a:t>
            </a:r>
          </a:p>
          <a:p>
            <a:pPr lvl="1"/>
            <a:r>
              <a:rPr lang="en-US" i="1" dirty="0"/>
              <a:t>Tony Hawks</a:t>
            </a:r>
          </a:p>
        </p:txBody>
      </p:sp>
      <p:pic>
        <p:nvPicPr>
          <p:cNvPr id="30726" name="Picture 6" descr="https://i.ytimg.com/vi/hv0IWN1GCSo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95600"/>
            <a:ext cx="5706591" cy="32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Racing Games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Special type of sports game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Drive a vehicle, as fast as possible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19" descr="arcscree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665738"/>
            <a:ext cx="3897618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https://lh3.googleusercontent.com/VAy7bPCFm746Hg3hpbqjPI1msds8x_67ffStfcWWg_cZSBUaUClQs09c6pfdF0CwAg=h9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1" y="3810001"/>
            <a:ext cx="4582778" cy="25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9200" y="6314420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Need for Speed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Party/Music Games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Many types</a:t>
            </a:r>
          </a:p>
          <a:p>
            <a:pPr lvl="1" eaLnBrk="1" hangingPunct="1"/>
            <a:r>
              <a:rPr lang="en-US" dirty="0"/>
              <a:t>Ex: </a:t>
            </a:r>
            <a:r>
              <a:rPr lang="en-US" i="1" dirty="0"/>
              <a:t>Mario Party, DDR, Karaoke, Guitar Hero</a:t>
            </a:r>
            <a:endParaRPr lang="en-US" dirty="0"/>
          </a:p>
          <a:p>
            <a:pPr eaLnBrk="1" hangingPunct="1"/>
            <a:r>
              <a:rPr lang="en-US" dirty="0"/>
              <a:t>Play with friends</a:t>
            </a:r>
          </a:p>
        </p:txBody>
      </p:sp>
      <p:pic>
        <p:nvPicPr>
          <p:cNvPr id="33797" name="Picture 5" descr="http://static4.gamespot.com/uploads/original/mig/1/4/7/1/1561471-604287_20100902_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29000"/>
            <a:ext cx="5917131" cy="33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http://blogs-images.forbes.com/andyrobertson/files/2012/11/rock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8077200" cy="45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5867400" cy="762000"/>
          </a:xfrm>
        </p:spPr>
        <p:txBody>
          <a:bodyPr/>
          <a:lstStyle/>
          <a:p>
            <a:r>
              <a:rPr lang="en-US" dirty="0"/>
              <a:t>Unusual</a:t>
            </a:r>
            <a:r>
              <a:rPr lang="en-US" baseline="0" dirty="0"/>
              <a:t> game input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Simulators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Tries to look like real world</a:t>
            </a:r>
          </a:p>
          <a:p>
            <a:pPr lvl="1" eaLnBrk="1" hangingPunct="1"/>
            <a:r>
              <a:rPr lang="en-US" dirty="0"/>
              <a:t>e.g. flight simulators, </a:t>
            </a:r>
            <a:r>
              <a:rPr lang="en-US" i="1" dirty="0"/>
              <a:t>Train Simulator</a:t>
            </a:r>
          </a:p>
          <a:p>
            <a:pPr eaLnBrk="1" hangingPunct="1"/>
            <a:r>
              <a:rPr lang="en-US" dirty="0"/>
              <a:t>World simulation</a:t>
            </a:r>
          </a:p>
          <a:p>
            <a:pPr lvl="1" eaLnBrk="1" hangingPunct="1"/>
            <a:r>
              <a:rPr lang="en-US" dirty="0"/>
              <a:t>e.g. </a:t>
            </a:r>
            <a:r>
              <a:rPr lang="en-US" i="1" dirty="0"/>
              <a:t>SimCity</a:t>
            </a:r>
            <a:r>
              <a:rPr lang="en-US" dirty="0"/>
              <a:t>, </a:t>
            </a:r>
            <a:r>
              <a:rPr lang="en-US" i="1" dirty="0"/>
              <a:t>SimEarth</a:t>
            </a:r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5" name="Picture 21" descr="b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35" y="3581400"/>
            <a:ext cx="448712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2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76250"/>
            <a:ext cx="8534400" cy="742950"/>
          </a:xfrm>
        </p:spPr>
        <p:txBody>
          <a:bodyPr/>
          <a:lstStyle/>
          <a:p>
            <a:r>
              <a:rPr lang="en-GB" dirty="0"/>
              <a:t>Isometric</a:t>
            </a:r>
          </a:p>
          <a:p>
            <a:endParaRPr lang="en-GB" dirty="0"/>
          </a:p>
        </p:txBody>
      </p:sp>
      <p:pic>
        <p:nvPicPr>
          <p:cNvPr id="77826" name="Picture 2" descr="http://web-vassets.ea.com/Assets/Resources/Image/Screenshots/SimCity%20City.png?cb=14129743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580034" cy="479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0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0" name="Picture 4" descr="http://i42.tinypic.com/9t1sm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7953"/>
            <a:ext cx="4246485" cy="30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98" name="Picture 2" descr="http://www.iosdaddy.com/wp-content/uploads/2012/10/knig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48958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(RTS)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Careful planning and resource management</a:t>
            </a:r>
          </a:p>
          <a:p>
            <a:r>
              <a:rPr lang="en-US" dirty="0"/>
              <a:t>Usually in a war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i="1" dirty="0"/>
              <a:t>Age of Empires</a:t>
            </a:r>
            <a:r>
              <a:rPr lang="en-US" dirty="0"/>
              <a:t>, </a:t>
            </a:r>
            <a:br>
              <a:rPr lang="en-US" dirty="0"/>
            </a:br>
            <a:r>
              <a:rPr lang="en-US" i="1" dirty="0"/>
              <a:t>Warcraft III…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3" descr="WarCraft III Screenshot - click to enlarg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67000"/>
            <a:ext cx="4374229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http://i-cdn.phonearena.com/images/articles/87881-image/Age-of-Empires-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181850" cy="53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6076374"/>
            <a:ext cx="2383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Age of Empires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3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1" name="Picture 5" descr="19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"/>
            <a:ext cx="506888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5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133600"/>
            <a:ext cx="33528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oscilloscope</a:t>
            </a:r>
            <a:r>
              <a:rPr lang="en-US" dirty="0"/>
              <a:t> is in the middle with two controllers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Donner analog computer is on the left.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101009" y="2584174"/>
            <a:ext cx="2888974" cy="7951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71531" y="4101548"/>
            <a:ext cx="1543878" cy="52346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9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Educational Games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eaLnBrk="1" hangingPunct="1"/>
            <a:r>
              <a:rPr lang="en-US" dirty="0"/>
              <a:t>Teach stuff to kids</a:t>
            </a:r>
          </a:p>
          <a:p>
            <a:pPr lvl="1" eaLnBrk="1" hangingPunct="1"/>
            <a:r>
              <a:rPr lang="en-US" dirty="0"/>
              <a:t>Ex: math, reading, problem solving</a:t>
            </a:r>
          </a:p>
        </p:txBody>
      </p:sp>
      <p:pic>
        <p:nvPicPr>
          <p:cNvPr id="34821" name="Picture 5" descr="Dinosaur Park Ma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0400"/>
            <a:ext cx="59531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Serious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/>
              <a:t>Teach stuff to adults</a:t>
            </a:r>
          </a:p>
          <a:p>
            <a:endParaRPr lang="en-US" dirty="0"/>
          </a:p>
        </p:txBody>
      </p:sp>
      <p:pic>
        <p:nvPicPr>
          <p:cNvPr id="103426" name="Picture 2" descr="http://halldale.com/files/halldale/Defence/Inside%20ST/TACTICAL_IRAQ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542925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http://2.bp.blogspot.com/-zcYBPhotqF0/TrA6TJu8gAI/AAAAAAAAPbQ/-ZpzTMHGTsg/s1600/1183+Serious-Gam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00438"/>
            <a:ext cx="4086224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nnis For Two on a DuMont Lab Oscilloscope Type 304-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62000"/>
            <a:ext cx="5981700" cy="53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7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D07FA-109A-4C7E-9DA8-2EE3CF4BC0C6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97682"/>
            <a:ext cx="7964488" cy="2502693"/>
          </a:xfrm>
        </p:spPr>
        <p:txBody>
          <a:bodyPr>
            <a:normAutofit/>
          </a:bodyPr>
          <a:lstStyle/>
          <a:p>
            <a:r>
              <a:rPr lang="en-US" dirty="0"/>
              <a:t>Steve Russell and </a:t>
            </a:r>
            <a:r>
              <a:rPr lang="en-US" i="1" dirty="0"/>
              <a:t>Spacewar!</a:t>
            </a:r>
          </a:p>
          <a:p>
            <a:pPr lvl="1"/>
            <a:r>
              <a:rPr lang="en-US" dirty="0"/>
              <a:t>Created in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1961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at MIT for </a:t>
            </a:r>
            <a:br>
              <a:rPr lang="en-US" dirty="0"/>
            </a:br>
            <a:r>
              <a:rPr lang="en-US" dirty="0"/>
              <a:t>the DEC PDP-1 computer</a:t>
            </a:r>
          </a:p>
          <a:p>
            <a:pPr lvl="1"/>
            <a:r>
              <a:rPr lang="en-US" dirty="0"/>
              <a:t>very popular</a:t>
            </a:r>
          </a:p>
        </p:txBody>
      </p:sp>
      <p:pic>
        <p:nvPicPr>
          <p:cNvPr id="7" name="图片 6" descr="A43148FE08C70D5A5ACF10017B48B72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62550"/>
            <a:ext cx="4038600" cy="286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89" y="533400"/>
            <a:ext cx="3169611" cy="284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https://upload.wikimedia.org/wikipedia/commons/d/d9/Spacewar_screensho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384810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3114261" y="1696278"/>
            <a:ext cx="742122" cy="204083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1828800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1972</a:t>
            </a:r>
            <a:r>
              <a:rPr lang="en-US" dirty="0"/>
              <a:t> Ralph Baer, </a:t>
            </a:r>
            <a:r>
              <a:rPr lang="en-US" i="1" dirty="0"/>
              <a:t>Magnavox Odyssey</a:t>
            </a:r>
          </a:p>
          <a:p>
            <a:r>
              <a:rPr lang="en-US" dirty="0"/>
              <a:t>Several games: tennis, hockey, etc.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176752"/>
            <a:ext cx="3581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2" descr="data:image/jpeg;base64,/9j/4AAQSkZJRgABAQAAAQABAAD/2wCEAAkGBxQTEhUUExQWFRQVGBcbGRcYGRodGhoeFxgYGBodGhUaHSggGBolHBUUITIhJSkrLi4uGB8zODMsNygtLiwBCgoKDg0OGhAQGywkICQsLCwsLCwtLCwsLCwsLzQ0LCwsLSwsLCwsLCwsLCwsLCwsLCwsLCwsLCwsLCwsLCwsLP/AABEIALcBFAMBIgACEQEDEQH/xAAcAAABBQEBAQAAAAAAAAAAAAAFAAMEBgcCAQj/xABEEAACAQIEAwUFBgMGBQQDAAABAgMAEQQSITEFQVEGEyJhcTKBkaGxBxRCUsHRI2LwJDNTcoLhFUOSorIWY4PCFyU0/8QAGgEAAwEBAQEAAAAAAAAAAAAAAQIDBAAFBv/EAC4RAAICAgIBAwMBCAMAAAAAAAABAhEDIRIxBCJBURMyYXEFFEJSgcHR8JGhsf/aAAwDAQACEQMRAD8Ay7h2KlLEmSQ2Fhd2Op99WBmZEAzMT/mO9QOBYSwzdB86mY6TWrRVRIt2xnDh3cKGbX+Y/vVxlXIgUb2AoP2UwXtSN7qP4WLvZgOS601UgN2w9wjCBYwCBepuQdB8BXq6V5U+yvQxIg6D4VFmUdB8KmPUWUU0RJA2dR0HwqDKo6D4CiMwqFKKoQsp/aBBcaDU9Kj8BQd/hyQLEkeupH60R7Rpt60Fw2LYPHlsSknhv1JHyvUJLZZM67O8Pz4pEuFysTe35NbfKrfxDDD7jilsPDK5/wC9W/8AtTUaSxuWEeEie5ub+LXflepGAjxWbEAyRKFYM5K3GqA3HlYVO72P0VqBCuBkNrZZoypt1uDajPaNy3D4HFruUDn82jb9dRXHFMI86r/aVlRXQMqrly52yhgNjqaGLA5nXBvIxjWXLodtbXtsDrVEr3+bEbrRPxnB5hhsNJAZHLAFhcWUWvoDawvUzi3CFmbGMP74GMp48ouYkOuttwdaiYxIcPDF3hmct3gsshUDI2XYe6mMXFh4o5ZwhkGSBgrSE27zMrXIPUVnmtlYvQW7PkQtCkzxhu4lB8YNv4qlRfrYmqVxvhfdZmMkL3drBWu1iSb2ttrVg4O+Fnyv3EQdRODHvcLGHViDvrcUL4bxlJpoEOHgRTIhOVBffa/SujphezrtZxCKWHCBGDMqWYdPCBrf0rSOyna3Dy4eINJlkjVQ62O4Fr6DUGsz4DgiMdNGV0RcQDceyLNlJvsNrUc7KQARWsLHDowH5mcgt7+VCaVD405So0b/ANRYcH2zz/Cf1tVS7ddpkkjWCNWKl0zMRoQpvlG9EU4fEsQzo2cpmuNNT+EVTMXFbOp1sG+KgkfMCjhps7PBxQP7XPc3y28IvYab2HysKrKHlV843hRJLAjA2kjYG+hGzA7m2oFUtsMUBvvcj4Gxp3YcFV/U9jFulq7GtNoNDTsMZJAA1JAHvrNM9bG1VFq7IYYqGkItm0HoP96tqzaa0MwMQVVX8oA+Fd8WkywSHop+en614X7zkfkXB1boxZ2pKUmGuF4xJVLRsGHzHup5qy/ghdXBV8gGrNfQDzHP0rSMJiAyghg3n+45V9Jiny0eRHKpaHi1INXNqVqsOPq9eVwq0q44oCAJGo8h9KiwoXYabmwqUUNgW6D6CiHZzC5mLH2V+pq/YqdILLCI4wByp3A40YeGXEMCQth+n60zjXuad7S4fLw2Ufyg/MUuR6DjRD//ACTCf+TKQOY1H0p2P7RcORrHKvqKzrhMeZ08QVULk3Nt0uPja1HbRvM6O693LJ4WDDQBVa46DMtvfWfnujRWrLU/b6C2scuu1l39OtR5O3UBFwk1v8m3rQGNc4D3Ve8X/Eso1ZbEbq1je4qJjEywo4uzoTmXvL20UjMB7Z5U8cm6ElHQal7cwk6Rym/QCmsX2sVVzCCW2+ot86F8IkiXF5QV7sQ2VieZIcgsdyCxHuqwcVxMXcOC6WKsPaGtxpXZMzTHx+PGUbsrnEuKd9hxMFsbkWvfY23oZhGbvAWFiGU+7Q17gjfBH+Vj+/61Id8zZh+SMn4kV1+tL5J8Vxb+CZ2ojIxk3mwI96qf1q84NS33hbathoj8Y2X9KDY3CRviUxH3iFV/hsQSc11UA6e6i3/qDDjEu2e6vEFuoJ1DHT4Gll0kjl3bKr2aeyYkcxEG98bq1G4cNA4fiOVroSzRX07wWIObe2xtQ8mDDxytEZnaRCl3TKihjqSeZrjB8WEOElw7xteUXUnTRhYGx5aXqj3tf78k060xxsYJMN3k2F7xI3fx5yADI1yLDXcincPhsyKcLhosk8OaSOQnKDFIyrbqak8EWUYaTDth0ZQwzd44UeJQwHyBr2N8VHJGI0wsUYhlAszMgVXVnubb3b61DJ3RXH0ReyeJWfuZO5jjZcUYjkFrq0LEg+8fKhXbLicolmw4CrErLbKgG1mBzAdaLI8zKhhxGGsmIiJEMZFmclAxJ39raueP8TXJNE+Md21UosSgErpYtva4pYrY0uhjieJd+EJLfxu4R25socqAT8KY4ZHfDwuhJKplOXXKUJ0IGo0sb0Ix+HaPELgzK5g7yLS/+JlJNhpfxGrR2W7NqveOzNpLKiLmIFo2tdrbn9qOkgc+Ow2sk0sKuUa4AS/Urzy7++gXFcEYULysoJDWW65ySD+FSdPM1Y8PgswukSleWbdvT+udR+IcLinQgoAdRe1irC+xoY6T0P5E5qNtFcxwAbBkqq5bggG+pAIvfmd9KG9o8JYF+X0PlU/EQXTCs2azOoJzE7EDrpsbWo5xDs4stxnNtdDYgVrwxT76I/WUE/yZqIjl6/X4V1w2cowI9oHSp/FeESQMQDcDY072Z4YJGLN+Ag2613kYlGE5S6/BpxeRG4tf1st2Fc2BO5AqJ2ln/hBbEhjY2PTWq9wmd/vDBXOXMxa53AOv1p7tFxhGsialTq3L0HWvEX7LcfKio79/0+LEy5HLG0hYeIZHyknQNYjXw+Y0O5op2UJBdiNAPPz5e6gPCMZa4vc629+/qaO4fFsFt+br8K9WPiuOVL4PIa4T2G+D8UMrMSQF2VOfUmjN6q/DsTHEzHL5C3lUvFYnvfDsAfwny51sniuWtI0+O3JbCeI4oqHKdfSlQ+Ls/Iwve1/zEA/OlRWLF7s2cYlalcmwGpNh9Kt+EwwiiVOdtai4LhmQo720Gg53tvUnFS86RdGRsahTPIo86K9tEAwMw/k+lM9mcPdy55VN7Yj+yTf5DUsj0XgtGOcIjZnVVYKO8OY3sLZL6+WhFH8RGskrRsQEmaNUa6+EGMElfIMov61XeEJIzqsfOVQx5WI56baGrHjcOrOUYARukKobDQuCrEdSNCayv7iy+0fwzlrEWVSCg8a5bo+TUWurG97iouOjyQKwLM6NqmddtSC/5x4B52NScKCCuX2ULx7rlJiYeJha63toa5xkJEDXZy6NbKGTMRdhqfxLoD1saaP3Af2gzDQxPioYwA0eQv8AmGaQZ2H+k6Va5MBH3ZGRdj+EVUzAjz4dFawlvKxVrFWe90BHs2t86sz8DjZcpaRv/kb96OYr49uOkUjg+uFkH8x+YFe4We5FxY92B8CCPoaXBh4J16N+4H0rvhxAtoCWSQa8jYHT4U0v4WQj/Ei28Qxwgjw+SKPxxBixUEk3IOp9KOdnpBK+GlZVDMs6mygbFSNPSqpxy5w2DbfwSL8Hv+tXThGBEIwYW5BL3vveSO5/8a6XX/IkewNg+Jyy418PI2aNjKmU7aBrae4VD4vwiTEDDvEveDuo42sR4XS4sw5DzqfHwuVeJmXu2EQlLmQiy5SLk5j7677BYlRNihmAVlYgk20zna/kaN0rj8Aq3T+RcVgWZJolljDq0FyWsCUTK9jz2ofhsMIFRZp4zAwnjzKCcjSoDr1HhFPdk1w5+8d+YxoAhf1YeH5Gu+FCHDCFWmSYjEZzkUkAd0ydNTcihJUqDF27BHBeFxoHMGMLmPundBHlDKki7k+fSpXa3heDhnk7wzGSXNIAtgozE21t1opiMJGrYueOPEsZonFhCwRdiTmI28N6lcV4R99ZJmwOKY92ACXWNSNwdTe1TT3Yz6APD4YcRC2OeO82FUBkBORzGvgYjlawor2PxJmwpZj4jNNm9Xytt7zVbjxcuCglheIWxKkqSeQzRnbzBFSOAQYrCzPGMmXLGz38S2dQyW/msfrXNdgduq7/ALl6wmJQKiuSrR6FbXvY8jXCoTmYi2dswHQW3PTc0Hm43KDsNLbKPXneo/E8VJKpUu4BGtrD4i2ooQgk7K55zyQ4g2ZP7JG4Fl75Tew8Vnte/TferVFPdqqkmHYYJgxuUbQAaALIB7V9yWB9BUvhHFlZrEkHzG3XWtuBN3RiyLaCXaPABlz2vpb41U+H/wALvP8AL860dcsiEaEHT+jWf8XwbxylDt9R61RxU04sEZNELCYMGORjp5jfTXf1oUuB2INrdaN42dFgyqWzXF70JSToTejj5Nyv5K2qOYcA4PhsSDfT41ZMNCxAOQ8rX2FddnuHO3jIAXqdPnVhHH8JB4Qys+2+g/enct9EckVKrK9i0yryVjuzbKOtt2PkKEJjxEf4Xif/ABG+oXYepqfxzERTyF7g33t+wphMNhyNQfXxftTqaoMWoqhuPj2IOpkYm/X96VFcHw7DZdXt5MTf5ilSfUiPz/JbmwuUXY3a25oXi2ubUXx8l6G4GHPKByGtS9hVtlk4HhcqCm+08d8LMP8A22+hopAlhUbjEeaGUdUf/wATWeTs0pUjBOFqxY92oLGSMaqDo2by0FWfiOERXKNGBGIkswUaMzlCQ3M67eVVjhbFe8ZRdgYwN/xMRsD6VZ+KRokirJH/AA1jZzoSQyvY636X0qH8Q66HIcAY/AASIneNzlUq7BA92vqo5A05isK3dS+JwyteyiPOQTsDsV8Y18q4iwBjHde0yOqyPkzBzImYAkm66Ea13JhmKzG5QoLj+GmYCytlTk4sd6ZfcLegNOgU4YxEB5nD62OQgiO1huOdWWSKcXHfi/UIB+tVjFMAkboLvJIpy2F1MGmw/NuffU+XtG1yWRARyzne9raCqZItjYJpJ2AuGxlGxKE3KkC/WxcX+dM8PkHeIDyY3PK1dYea80rMbCS5uASL5r/Deo+CktOtjf8AiKLjY3Nri9JL7UKvudGmdmYyMEJJMT3MSyFQBGHa5F9ztzojFg48SFZMZiHyTRKbhVt3hK3W3Oq9hWvwicf4eIiPxDL+tFewmDkXCyTEWjMuHym+pKTKG06eKjPtv8ix9l+Cdx/DYKCcYab7zIXC3YzGwDmwsOZFqC9p+Ax4WBQusi4qaIvzZQmZAeW1SftY8OOibrGn/a5o5Fie84rNhJVWTDzKsmRhs3dqbg7g6UsZNJMMoptoY7OQImDSZIo2l+6zkFkDXZJVsbEamxIrjgPaGSUhZ42/v8MY2EVkFn8V2tpoRT0ck0nF3w8UvcJCjJHlUEKgUNYLtc9adzYspxCLEPI0cYTJIVyi4kU3U7Xt06UG72/1Cl7IjK3FBipy8U8sH9oUKWAUq2YKQCdQARUftD2fxk5hlikVIWw2HF3lyDMEIbw/Cj0nZ+aLiELo7thgt3aSUGxOYNub7EG1Qu0WDTE4HCIuIhjaK987W01XYa8hSJ9DNa9wBL2abGxYeOKWMzYUPFKpJtZpLiRW/EP3rrEYyNpZxGc6xfd0z7ZjGjRk26E/Sm+w/EocDjZRLMrR5CudblWIIOnz+FV/h2NCTuAjSRzs1lA8R8ZKlep2+lO12LGSVMsZYnLlIGlmJNtTe9/LUUS4Vgo2lszaFDcE2BNgLelef+mJStypQb+JkBHqATXU3ZZxYZo+8NrBmYjXa9gOlLafuVlLsrmMwuZMS3jsraWJyi2U+IdTfSgEGPETkWzeI3JNr630A8vrRnD4WVExazNkcGzbEscpNhpsQRqLaGqTi5xnbXW/6V6HiSim02ZGuRcl7SoB4Ayty10vQ7iPaR5bd4oNvcfTNuKrYxAtvXImHWt14vwD6f4CWNxqad2HUkahmzfAkXFR8JIVYEWuOov8qjFx1qVh470Iwi3rY3GgnjOJTSLlz2Gmg0FvIDamsJItjmUKBXK7Vwx1A61SeGPa0I4pjzcRIOUKLeZsfeKXC8S8soF/DqSBa1hUfFqLjrXXDyik58xvtbl+tZZ4mrrZyiiy411BAO9v1NeVFwoVrkNpewvqbZV5nzvSrI1Wibxt7LvjG/Sn+zWHuS3uodjZdLelWng2HyRjrTSeimNE6mZxdWHUH6GnJKbIqBpZh3CpBC2JbLcopNiSAbOBrlIvvVt4pg4wIFkjNpRKzgs9wY1WQAeK1tdj1qqti1w+NxAbMBmcaWvq21mBFqdxfasyEh2mdGBBXMo3sDqBfYWtUHFtqgxarZY8PgREMtw7kxyM5V3Xu5WYRA63By5BflY1IOAJMq5VUql0vDcqMl/CSbSXKNvrqKqK9osucqJLsqqp7w+FVFlHmAbketRcR2kLBQFOhGpkc7bi17a3qrg7J2mj2WbIO/QlSWMDKVCnUZi1h7Nxb3ivOFYLvZUjuFzG2Y8t/wBqE4zFB5AcgW7XNr89Nyat/ZuBGjla38VMrIfQ6/SqxdJk5ror+LwxRnUj2CVJtpobUHw5yyDTZgfga0jjEQY4xEsRZXHPdRfX/SKzmfSS/oaSb5KxsenRpHZzFQ93isLOkrrI6kCIeIFDf3b1YJOKdzgnhgwk4QePNIRpZlYn/tHxqo4DFlXxpU5SYswtuNUP6muez2MeSSRWdmzQTDUn8v8AtU2r3+jKJ8dF34nxGWYpLLg8KCB4GnYG2x0F/fVTxOJxkWJlxjlRNGUJ5giTwrl5ZbCp/bps2Hwj9R9UU/pXkkkbxwxSllGIw8ahxrlaOQ5bjmNa6KpWgSlbG+zss+IxP3rvjHLJL3bMoF9Yy1xy/DapeJ4imISVPvGJZhG7DOyhSU5FRvqKYyf8OeGLWV2kErEC2wKKqj43Ncx4fDNOYGw7o7Bjd3NxdSw8I0rnvoCdDuMxsEM6RNEXFoizySOdHAJNr20vUXiOOXDpH3MUUgd8R4ymYkJIAtj0sa64hxN40hllw8B7wIoYjMxCjS/TQUexDMmGxPcCzo5ZAFBsHCMcot0JrqqgN3ZU8WHnwjyd3/EScMwRbEKY8t8u9tBR3sUgGI4cHFn7vEWU7gHVGtyvraq/wqfFHGJI4e5Zc9/Ddb5db20qbxjHHDcW772ghQ2HQrlIBrpJvR0Wlss/EeKSHvFA0u+vkCBca6HWvMLxItNHI+hRF/Fpp9dCdKE8U4rhmZmSaMIxvbNqPMj41Ej4rDukoY2I8Kk7+RpvSl8FbbJ/aeMPiZixYK0UTDKTqSrAXy7iy8/Ksq42lpTpa4Q/FRVxxnG27xzIJBF3YRQAS2lzqRt7RqmcYnV3BQlgERbkW1VbHTpSJ3oSKp2Qq9BrpUNtjUocMfTOQl9gT4j/AKRrRZRTIy+e1EHjaN7AmxAI8waZkw/i0KsOQB/fnR3ANEyxvKSO6NiAL6HVb+Whqbm47ix4Si3UiF95KggjUCn4VLFSLeYqHjJQzMRsSbU1FKynQ2rdh/aE+sm0Nk8aMvsDEsWlQJUIqZg+KWFrDNr4udiNrcvWouIfXevRhnxzj6GZJYpQ7RKwq+GlTkBsKVPQhqWF4dmVbjW61YQLC1Q8PpbyFSc168blZZRo8euW2pFr1y7UUgNmJdrMMDxKdTexdzpv7JYUzDw2ExxvZ/4jhfa9nMDY7a6irf2k7Kzy4xp0yZSbi538IU6W9a4PZTEEKueJVXLYZb2y3sR0OtTUWK5JFdHDI0DFrNcEx5i1iq5QxYLqLHNT2H4Ssjju448oAJLZrXJ5OdGFiNKK4ns1KALTWyqyjS+jG7D0JqDhuEyIjAnvfECATlUaWa+uotbSnm2hcaUn2V/imCKZi65WiNj4SA1yAMvkCPnU3g3FjGGKgHOCCD6n51bOI8PLOBlBWaKxAOZA4W18h1sLDUVnuHBQZbMSCRYA/wBe6hjnyewzh6dFv47xEDu3jZWLxZHXpz/U1R+I+0D5UaHCsS18sJvpe9ri+19dKdHZHFP7aAD1FNJxSqxIXdkvg7ZpSv8AjYYgX0BJQfqtGOycYg70zGNcyWF2Ukb3220NVztLw9sIsAZ3YOhIGgylTZgDbbUfGq606/lJ9W/2qKeirTuzRuIcTgnwcKGZUZLXzcrArt1oBxbjqAwJES4gGr7ZjmzGw6VVu+H5B8TS+8dFX4U6dA4Fx7QdrVmxEMsaEd2Be/M5r6W99SMX22V5e+XDDvALBmJ00tsPWqOMW3Kw9wpHGP8AmNdo7gWZ+3EyokapGQmxZb9dvjTB7cY7MSshGaxNl00FhbppVcMp6mvM56n40oyikE8dxTFzHNIzsRztao2MjnXL3neeNQwvfUHY+d7fKouato+zbiSzYAIQC8Bym4BNt0Ov9aUspUg0Y5hcKzuEA8TNbXl6+mtE5MTYmLDp4VPie12YjclvwrfYVbe1HDO4xUk4HgmidwejjwsB03B99Vzs1gUmYByREiu8oBsbRjMfiNL1NyvYyfwOYfFsPx6jkTf6GuJ8KmIuRZZRuBorDqB18qljCcOYZllxEFxsypIo94sajLwePvF7nGQsbi1w0e/+a4rutrRylemQMFDkMj5sxiBI5jMTYfC96g4Vj3oZjc66n0NWuXstihmcQEhrhu6KupH5lCk631tQCXh7xkXVuZ1UjbqDqKZSs5s94Bw1ZWfvHMcUaF3cLm5hVAB0JLEfOrBhuzrAMYWTEwyLlYxEsU1uGaI+JRf19afg4LiP+GF4Yi5mlVnygXEaKbWXcgk8ulVn78yNmRnilXpodNLXFj8RS25+5zqx2WFEvmjbMps4zEZTyPmprsdy43KHz2+I/ajDdpopYwuMh7x2ADSqVDkDnmAvcflYEVGk7OJMpOCnEv8A7T2SUel/C/uIop12Lck9AqbBOuoBcdU8X0pieQGx1DDkRUl07mRo3ZonU2LAeQ9oe+pnczPqpjmHUFb/AAOtC9lfquqIcGINt6VPrw1/xI1/Svar9af8wnJfymj9vOOTYWFHitdnCsSL7qx+q1QJu3WMP/Ot6Ko/StK7U8LGJgaM3GzAjquo/X41nkfZ+LoT6mjGTBIF4jtLim9qeTXzt9K77PccdcXC7OxGdQbsToxAO/rRF8Jhk3ye83+VNf8AGcNGRkQMQQdFA+Z9KdTaaEaTRrONxarqTpQrH8ajiNpHsSL2AubUK4fxtMdFJlBUqRdSQT5H61zFwwTpZic6XDHmRy/ejlm4tfAuGEJP1j0fGI5SyrmzAXFxv6CoMRLzMvtBl8KkeG45kjXe1OYdIY5RbOz6a+Y023v1rzFJ3eIQ3Kqx5dTpY2qH1FNNXY81BP0BlsOzwpYRSSRNqENrDoCDobihsuECTvcG3ti9tS2u/MA6e6p3Z/h5E8sf3ZUjkVhnDnMQfK/PyFQgrJh3DCZDA9z3ozXUnLYOBqOd67E1GdhyeNUXxfwSeGS+NhzKE+8EH9aKuhI0oBwuT+0x9GuvxFW6KLS1DPH1k8ctFG+0vB5sEknOGW3+mUW+qrWW1uXazBd5gcUgBJyBlAFySjKRYc+dZBD2fxTnw4ac/wDxt+1DE9bLMGUqscPYTiLezg5veAPqa94p2Fx2HhaeeApGpAJLLfxGw0HnVOS+QFbpV13Zr0R0QHNe12sdaZ9nH2ZRY/DGeWaRP4jIFTLaygaksD1pW6DVmYWq1/Z1xn7vi1BNo5fA3T+U/G3xrWoPsV4ePabEP6uB9Fojhvso4an/ACWa35nY1OU01VBUWVr7QMAZcMyopLIc3mQAbgetV37Jez8WJlxHejPH3PdkAke2yki41Gi1ruM4cqtlUaAC19eXnQjsL2cGCfGW9mabOn+QqDb3MWHuFTT1RyVOmCcZ9kGDYHu3miv/AD5h8Gqs8Q+xWZb9ziUcdHQqfiL1tJevGNdzkvcbij56l7CcTw2qRs1ucTg/9uhohhYpSMLHi2cSv3mbvb5lQyAAG/UJp61uLisn7Q4NsZxb+GyMsLIjAOMwCeI+A6nW9dKTkqZyVM0DCYZUQKosAAB5WqBxzszhsWtpogx/MNHH+oa/G9EVJFOBqklQ72ZNx/7KZEu+FcSDfu3sG9zbN77VWeFcEk++RQzRNEc12uCBlTxMelrA7Vv+cVTPtG4wUjEUdu8cG7H8K7Gx3BbUelVUpPRN62ZT2ix6yTSSkX7xs1uYv/VqHxwB/wC7vcDbn7j76MYXs60wvcg9OVSeH8FaG+YXJO/kLfretSWjHLJFdPYEgBtqzXv50qs2E7LyYnNLGAFLEa6aqAD8715SU/guo62zS5hcVjnbPCSQ4hhdu7bxJ0HUD0P1rZZBpVd7XcL76BgFu6glRzuOQp61ZSXZjqx33rpofOvDKfT61ybnrQAHuyHEUw+IDSEhCCGPS40JHOtF4eQ7d5EbxuNCNjyrHMhrSPsvxfgkiLbHMo/zb/OqVzjxZOWnyRZngtsOfpvvQPisdiGLBSpBBvtY+dWaRcxt51Ue3OAzR5xuh28tv2NHH48UybyNljwwjSeKUpIS1ryKTl5AAj3VMjjT71LCcQzF7ju2XYsL6E6G16e7FT54IybXKL9B+1EseYUbvCoMo2tbN8eWlYXglzpfJu/eYrH6viv8d/2Mjj4yYsXHGQpySopcHQ+IC4FtPStZCWJHnWY9uMOhnjxCIASRmsdCVOZT671q+Es6ow/Git8QP3rTlTpcuzJGUXbiO8BhvNfoDVtC0I4PAEJJ3NFxKKgomhSVCyVTPteT/wDVYj1j/wDMVdDNQHtpgGxWDlgSwZwLX2uCCL/Ci1RzkfLDKelLuT0Na3H9lUh9p7e9R9FNS4vsnX8Uh/6z+iiq8kStmOJh26V9E/YtDl4avUySE/EUGh+yzDj2mB9cx+rVcezHB0wcTRRsSpYtY7LcAWAHKlk0wxbLJlrzShONe9v4xS3QgX+NRk4lDEDmxCnW/idb1PQ9sI42MFr1ClW239A1AxHa7Br7WIj/AOq9CcV2/wAAP+eDuPCCd6HE7ZaFaur1leD7Y4hb91KZEBNjIAdL6emlFYftEdQO8gVx/ISD8Dzqrwv2IrMl2X15LAnoL/CvnHGTRDESTmR3lMjNlUFRcsTYv0Fa432g4dkYFJUbK1gQCL2NtQaxxQoOoN+tufkKOPF8nTy70Wfgn2iYtGIlQTJf2Toyjybf41fuFdrsPiBoxib8smnwbY1mMMwCBAq75s1vHtbKWv7PO3WuiQf3/S1Ulgg+iSzyRqvF+KjDwvKwuFUkfzHkAfM2rEcfjJp5mlkJLMSd9B5DoAPpR2bEM0RiztlJBy30uNtOVV7FYcg+176zyxyh0JkzOTotHBuNIi5X369PUUeOPjZbKM3IevL33rOymS7PqBzv+lXn7OuEGZxM1xHHY8wSx9kfrRx5npdmeL9S90XzgfChFCkfQa+pNz8ya8ox3dKtiVGiTt2wBMulRmjvUyXb4U3EKmujZLszHt/2YysJ4l/vGsygc7CzAeet6AwdmpbZpWSFerkfQa1oX2mYl4sKpjYq2cXI3tbX03FZBNMzm7EsepNz86CoDsOsuCi3eTEN0UZE+J1NcxdpnjN8PHHAP5Rdj5FzrQK1dCjyroHH5Nw7PY4YiETDTMNuh5/Oucfhe8VhyIN/fVd+zztBGYfu7aOlyDyI6Dz1q2y4RyoYG1xe1WyTpWvcgo7A3YjEyLliGvds6MD5G6n4GrsoinUgqD+YHy61TeDI0WJYttJY+9dD8j8qtkDojEjW+otqNdNxWWck5WuyqVL8FW7dcAjGHZ40VTHroOQqf2X7T4ZMLh+9nRWSMBlN76C2oA8qOPEZMyuq5GFiN7386yLtJ2OeOVxGQEUm1/ynUH+ulFer0sVVF2+jVJPtGwCf88H/ACqx/Sosv2sYIbd43+gj61leH7FzNa8oFzyDHlf9Kkr2FsfHMbG9tBc29+lN9Fh+vBF9n+2KAezFIfUgUKxX20fkw4971WYexEZ/E7EXBOw06daldmuwkMuKYTE9yqXyBvExJtuNQBvQeOu2GOZS6RIxH2yzn2Yo1+JqFiftUxxsdEB2OTf0J3rReGdmoYEkZMPEoU2W63JH5szak7bmmeL8Lw+JiMckm4OhNwG0syn8J22ocK2Usy+b7Rse5sJmudgv6ACnY5+Lzi/9oseZbKPnarz2c4cMNGIkVRIhN2A9v+a+/uHL0qXicMyN3ga92vrry2868/L5ThJxpKvn3KR2rMvxPCeJGQIyzFmt+IlddNWvYbiivCexEk0f8SZ45gzApYMBYgA3vzvWnA3yPewynTl4th/XSocaRLJkXQ7t63vXoRVw5L4szPLLlRmOJ+z7GDVWjcan2spsP5TU7gv2c4m7PI0a5QbLe97jqNAdefWtGnwilCCTmYFAR0JufqKJwqkaAM1rm9/prXlZfNyJuMV7/BsjiUlt+xkqdn5MM/8AEzKSDobWPoRoaekc2OXVhy/c1pGKw8LAKoMmY2KsSf6Ot/Kqh2k7PiNJDhyV7sHvEZr2HJlJ1I8j1rb4/mxlUZaZm8jBK+XZXBiMxI/Tp1qFiB4rkG19/wBq9Q2Ot+lh+tccQl6b/T3Vvycl9qswjyWI026X3t5io2PxMgIKAEdajRyaEW0+vursA2tbbYcqfjYylTJqz6DSxNr+tR2bX36f716EJI0ufp+9So8Gb6jfcnn7qOkiXZxFgTPIqjVQRcfmbkK2/gfCvu0KRcx4nI5uRr8AFHuqgdjeGrGO8P4TZRzzHma1DDElFJ6VCOFRlzDjiv8AH+/kWalXlqVPZegJLTkEVTRGCBTeSxqb1o2xV7K7x/DLKwjdQy8wdjesQ4zCsc8qLfKrsBfpetyxRvKTVE+0Psxctik6DOtvXxCuapWTb9Rnl69tRbhnZzEzf3cTW/MdB8TRabszDhrHGYjKTtHGLsbedBJnNor/AAhsssbZitmW5HIX1+VfRedSgtqLC3pbSsQHHcJD/wDz4XMR+OViT8KYx3bLGSi3elF/KgA+dr/Oi17CvZpXHsRFHdmdL66FrXvyqucH4+0bHuTlW3sXJHuDVnTK7m5uSeZ1+tHOFOyZS3u8+R+tHD42PLLbdhllnjjotmM7ezG4UlfQAH501gO0PeEGdmZibeLUAG1CMfhRmvp4tdP699O8J4P3rHXKqas3T/et8fExQXIyzzOaouvEIHXCPMjm8Y0W1ydQLDz/AN6icNikMWaRv4j7Cw0vtcV5w3tAglEKkuCR4juzKNNP62qzNi4m0e3v0NQblHTQtJory4SUHPdHI6ll30O2mxtTpKYfJ3QOY6k8+puaOiGNgQrW+Y+dRMRwZmJ1Ft1I3F99DuK8/wA2DdZF2v8Af+jT4uTi+L6CSsZ4NCbkfPpUZ4HU3ZWCi1wACtlGtuVjfW/PaonCZWgbu5LWOxG1uXvqymGR/YcL+YEXU+6qYcqcbZecaegLDgbxu5IUoxI12A1tem5WzKb+V/foCPI/WrCODx5Mjtpe5sSL25XuTbyFqqPEuJxyTvHh7D7uQpH5hoSR1A28qyeVijnTrv2/wHeP1MmYKNjh1UnxBfmrfsRTbYUl1cEeLRhzva4prBOQ9g10DuLHQlX2FjzBqYvC8yp/EsyjKbEeJQTa/Q6/KqeFlX0uLe1olmg+d+zJMUYJBOyAsT5Wt8ak8RTSOUezYfMaWHM67eVdYFBGGudDvfbcncbb1wyKwUKcyqb5LjbW4Bry/IXHM7Wr/obcNcFsGrKV1zBmBXKQbk/nvbl5eVVL7SOPZnaCPQ2UykczyT3bnztV043xLusPLMIcrIABe1yxIUWHle9Yq4Ja5N2JvrzJ3PrWzwMSyS+o/b/0zeXlpcPk6MvhF9LeevxpsgsQdfSlCm+tz58qeQaGx9Tzr2jzm6PVWxG5J50/g8GZGso1O5/3qXgeGlxmJyoLXJ/FRYG11UZUtt+InzNK2+kJdbZEgwyKtkOY31a23kOvrUgJr586cjiJ5WrtwF23rtRVsjkyMJ8AltKiHYnatShXwisx7IcLZ5lkYEKuovzNami+Gpwm5WzRgT4bI7LrSrtqVMaAVhjyrvEDKCfKmEOtS5o86Ec+VCSNEXRWWF2vT7JcUslqch1qnZIbjQbbVUO3nZ5p0zILumo8+orQZcFppvUKSAkhTu2nlrQdNULTTs+fvuRBswNxuKIYDg8shtHEzegP1rcH7G4UyGVogzG3ppzt7qIQYJV0QZR0AtWW2XbSMt4V9muJcgyFYgfefhU7jnYdMPAzxmR3QgktsRfXQDTrWoRIw5391c8RhLIVsCCCD76aDlCSkmLJ8lRi6KZYT1T6VCDEAgEgGiDwPAzJsQSpHly+VdYPhEstskbNfnbT4nSvbU4pXejz+LugMQRqpsRseY9KvvYrtHCYWjxrguGurOLkg8rnpXXBvs9dyDM4Uc1XUn/VsPderEfs5wxAGU/E3+N6weT5WGWtv9DZiwZK3oinE8MY6SIv+Viv0ruGPCk/wsYw8s6sPgRT6/Z3g1P92T6sSPhejOH4HEo8KKAOQArPyi1cbHeLdOgV93cjwyxS/wCYW+YJ+ld3mUWy/wDQ1/lR2Ph6jlTv3UdKRq9MaMOO0ylcRnnCkKSD1KkadM2tUTiiYhcQJooQjAalWDZzzLDTU7ba862qbDjpQ3FYLN+Ee8Un0FdoGXLKSpsxLjHGZ5W8X8OxGgBFiNedPLx3GNr3zD0sPoKvnHezIa7ADN9arv8AwkchtvQuLlU4owzzThpAZONYsa9+4tpqd/3qNLjsQ1275rlsxN7agb2FHxwW51Isdj0PS1JezpuQWueVht/tWio1XsKssrsGY3i2IxEapPLmA2v9T1PrQuTDMpvoR+bn7quSdlLi7ZifcAPidqR7OwBhfMzcgDt6nYDzoQUYKooduUtso9jc6WA2PM+lG+GYCyhpBoBcIOdWVez8I1IuRvqT8r040apfmdLaUXkt0iiwSat6QNjw5kUXGVenTy9KlCJV8zUuDCyTHKg/299HsB2T5yHN5cv96a6JuKXWyu4HByTvkiG+5OwHW9WrAdj44rFz3j+ew9Bz9TR3g3D1juQLVKn60nG9yOjiV2wfh8MFOg2otGdKhQLepcQpki9HtqVdWFe1wQCBU/DUqVFlEDeLYbK1xzqPhk2pUqMOhcnYZjFxXgwwYa0qVAZbOPu9tqcje1KlQpM56JCvfkKfiK/iHwpUqSUUNFnn/BcO7mTu1LEAXK62G29TRhFtsKVKotFRLhQDoKd7ulSoNHEZ49a8ApUqvFKkRlJ2LKa97qlSpgLZ40Q50PxmJRaVKjHbFyaRW+I8Sv7K/GgaoSSSALmlSqWVGKe1se+7gaGnC5CELZW69R1PnSpUmNt6YY66PIoXewzbDU8yOfyvXc5jh8Nrtvb5gk89aVKml9yj7G3BFfTeR9oGnPJc7A6mnOGcOMsgSO1+bHkBvpSpUcj4NRj7mTLklKSt9mg8N4QsSZV955nzNSZlAFhSpVWK0Uo6C5Vodi3JIFe0qPsMux+BNKkItKlQGHkSlSpVxx//2Q=="/>
          <p:cNvSpPr>
            <a:spLocks noChangeAspect="1" noChangeArrowheads="1"/>
          </p:cNvSpPr>
          <p:nvPr/>
        </p:nvSpPr>
        <p:spPr bwMode="auto">
          <a:xfrm>
            <a:off x="155575" y="-1211263"/>
            <a:ext cx="38100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6" name="Picture 4" descr="http://www.cedmagic.com/history/magnavox-odyss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048000"/>
            <a:ext cx="4615132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9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44962"/>
            <a:ext cx="8820222" cy="248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vignette3.wikia.nocookie.net/30fps-video-game-consoles/images/4/45/Odyssey.jpg/revision/latest?cb=201504052038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562"/>
            <a:ext cx="4505361" cy="38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4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087" y="578921"/>
            <a:ext cx="6019800" cy="3124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1973</a:t>
            </a:r>
            <a:r>
              <a:rPr lang="en-US" dirty="0"/>
              <a:t>: "Computer Space"</a:t>
            </a:r>
          </a:p>
          <a:p>
            <a:pPr lvl="1"/>
            <a:r>
              <a:rPr lang="en-US" dirty="0"/>
              <a:t>based on Spacewar!</a:t>
            </a:r>
          </a:p>
          <a:p>
            <a:pPr lvl="1"/>
            <a:r>
              <a:rPr lang="en-US" dirty="0"/>
              <a:t>first commercial electronic arcade game</a:t>
            </a:r>
          </a:p>
          <a:p>
            <a:pPr lvl="1"/>
            <a:r>
              <a:rPr lang="en-US" dirty="0"/>
              <a:t>too unusual, failed</a:t>
            </a:r>
          </a:p>
          <a:p>
            <a:pPr lvl="1"/>
            <a:endParaRPr lang="en-US" dirty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9525" y="155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20486" name="Picture 6" descr="Click to view the enlarged imag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85801"/>
            <a:ext cx="1600912" cy="303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vintagecomputing.com/wp-content/images/technologizer/computerspace_soylent_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45" y="4114799"/>
            <a:ext cx="4883967" cy="230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oneswitch.org.uk/IMAGES/2/downloads/ComputerSpac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0" y="3581400"/>
            <a:ext cx="3592972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E4A4DB-036F-4816-A98C-42C4167E83C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tion level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level design" id="{00E2FDB5-77A3-416C-8232-A2B8AB0B9A01}" vid="{6E3E8A63-E899-4F92-AFE5-C80B3CCFC0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63AA760-FEA7-44E2-BB85-0893DB8CD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design slides (Level design)</Template>
  <TotalTime>0</TotalTime>
  <Words>681</Words>
  <Application>Microsoft Office PowerPoint</Application>
  <PresentationFormat>화면 슬라이드 쇼(4:3)</PresentationFormat>
  <Paragraphs>180</Paragraphs>
  <Slides>41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微软雅黑</vt:lpstr>
      <vt:lpstr>ＭＳ Ｐゴシック</vt:lpstr>
      <vt:lpstr>黑体</vt:lpstr>
      <vt:lpstr>Arial</vt:lpstr>
      <vt:lpstr>Arial Black</vt:lpstr>
      <vt:lpstr>Century Gothic</vt:lpstr>
      <vt:lpstr>Times</vt:lpstr>
      <vt:lpstr>Times New Roman</vt:lpstr>
      <vt:lpstr>Wingdings</vt:lpstr>
      <vt:lpstr>Presentation level design</vt:lpstr>
      <vt:lpstr>1. Games Background</vt:lpstr>
      <vt:lpstr>1. What is a Game?</vt:lpstr>
      <vt:lpstr>2. First "Computer" Games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What's an Arcade?</vt:lpstr>
      <vt:lpstr>3. Game Types</vt:lpstr>
      <vt:lpstr>Arcade Games</vt:lpstr>
      <vt:lpstr>PowerPoint 프레젠테이션</vt:lpstr>
      <vt:lpstr>Breakout</vt:lpstr>
      <vt:lpstr>PowerPoint 프레젠테이션</vt:lpstr>
      <vt:lpstr>Pacman</vt:lpstr>
      <vt:lpstr>PowerPoint 프레젠테이션</vt:lpstr>
      <vt:lpstr>Fixed 2D Shooters</vt:lpstr>
      <vt:lpstr>PowerPoint 프레젠테이션</vt:lpstr>
      <vt:lpstr>PowerPoint 프레젠테이션</vt:lpstr>
      <vt:lpstr>Platformer</vt:lpstr>
      <vt:lpstr>PowerPoint 프레젠테이션</vt:lpstr>
      <vt:lpstr>Puzzle Games</vt:lpstr>
      <vt:lpstr>Traditional Games</vt:lpstr>
      <vt:lpstr>First-Person Shooters (FPSs)</vt:lpstr>
      <vt:lpstr>First person</vt:lpstr>
      <vt:lpstr>Role Playing Games (RPGs)</vt:lpstr>
      <vt:lpstr>MMOGs  (Massive Multiplayer Online Games) </vt:lpstr>
      <vt:lpstr>PowerPoint 프레젠테이션</vt:lpstr>
      <vt:lpstr>Sports Games</vt:lpstr>
      <vt:lpstr>Racing Games</vt:lpstr>
      <vt:lpstr>Party/Music Games</vt:lpstr>
      <vt:lpstr>PowerPoint 프레젠테이션</vt:lpstr>
      <vt:lpstr>Simulators</vt:lpstr>
      <vt:lpstr>PowerPoint 프레젠테이션</vt:lpstr>
      <vt:lpstr>PowerPoint 프레젠테이션</vt:lpstr>
      <vt:lpstr>Real-Time Strategy (RTS)</vt:lpstr>
      <vt:lpstr>PowerPoint 프레젠테이션</vt:lpstr>
      <vt:lpstr>Educational Games</vt:lpstr>
      <vt:lpstr>Serious Games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2015-10-02T20:02:04Z</dcterms:created>
  <dcterms:modified xsi:type="dcterms:W3CDTF">2022-09-15T07:06:32Z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TC034605409991</vt:lpwstr>
  </property>
</Properties>
</file>